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5" r:id="rId2"/>
    <p:sldId id="257" r:id="rId3"/>
    <p:sldId id="258" r:id="rId4"/>
    <p:sldId id="262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Φωτεινό στυλ 1 - Έμφαση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Φωτεινό στυλ 1 - Έμφαση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Φωτεινό στυλ 1 - Έμφαση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Φωτεινό στυλ 1 - Έμφαση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Φωτεινό στυλ 1 - Έμφαση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Φωτεινό στυλ 3 - Έμφαση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08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610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030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504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2785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2220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2412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035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973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007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647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554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416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23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397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970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5D2FE-E953-4D76-B502-EBCB7471F37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B945AE-8D40-4868-B734-1B0F14D514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78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9.svg"/><Relationship Id="rId18" Type="http://schemas.openxmlformats.org/officeDocument/2006/relationships/image" Target="../media/image16.png"/><Relationship Id="rId26" Type="http://schemas.openxmlformats.org/officeDocument/2006/relationships/image" Target="../media/image22.png"/><Relationship Id="rId3" Type="http://schemas.openxmlformats.org/officeDocument/2006/relationships/image" Target="../media/image9.svg"/><Relationship Id="rId21" Type="http://schemas.openxmlformats.org/officeDocument/2006/relationships/image" Target="../media/image27.svg"/><Relationship Id="rId7" Type="http://schemas.openxmlformats.org/officeDocument/2006/relationships/image" Target="../media/image13.svg"/><Relationship Id="rId12" Type="http://schemas.openxmlformats.org/officeDocument/2006/relationships/image" Target="../media/image13.png"/><Relationship Id="rId17" Type="http://schemas.openxmlformats.org/officeDocument/2006/relationships/image" Target="../media/image23.svg"/><Relationship Id="rId25" Type="http://schemas.openxmlformats.org/officeDocument/2006/relationships/image" Target="../media/image21.png"/><Relationship Id="rId2" Type="http://schemas.openxmlformats.org/officeDocument/2006/relationships/image" Target="../media/image8.png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7.svg"/><Relationship Id="rId24" Type="http://schemas.openxmlformats.org/officeDocument/2006/relationships/image" Target="../media/image20.pn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23" Type="http://schemas.openxmlformats.org/officeDocument/2006/relationships/image" Target="../media/image19.png"/><Relationship Id="rId28" Type="http://schemas.openxmlformats.org/officeDocument/2006/relationships/image" Target="../media/image24.png"/><Relationship Id="rId10" Type="http://schemas.openxmlformats.org/officeDocument/2006/relationships/image" Target="../media/image12.png"/><Relationship Id="rId19" Type="http://schemas.openxmlformats.org/officeDocument/2006/relationships/image" Target="../media/image25.svg"/><Relationship Id="rId31" Type="http://schemas.openxmlformats.org/officeDocument/2006/relationships/image" Target="../media/image27.png"/><Relationship Id="rId4" Type="http://schemas.openxmlformats.org/officeDocument/2006/relationships/image" Target="../media/image9.png"/><Relationship Id="rId9" Type="http://schemas.openxmlformats.org/officeDocument/2006/relationships/image" Target="../media/image15.svg"/><Relationship Id="rId14" Type="http://schemas.openxmlformats.org/officeDocument/2006/relationships/image" Target="../media/image14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Relationship Id="rId30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rendre.tv5monde.com/fr/exercices/a1-debutant/grammaire-le-verbe-etre-et-le-verbe-sappeler-au-present" TargetMode="External"/><Relationship Id="rId2" Type="http://schemas.openxmlformats.org/officeDocument/2006/relationships/hyperlink" Target="https://mes-exercices.weebly.com/1eta-epsilonnuomicrontauetataualph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8539896-F458-463B-B162-7E6D86C42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ΓΑΛΛΙΚΑ Ε ΄ ΔΗΜΟΤΙΚΟΥ</a:t>
            </a:r>
            <a:br>
              <a:rPr lang="el-GR" dirty="0"/>
            </a:br>
            <a:r>
              <a:rPr lang="en-US" dirty="0"/>
              <a:t> FRANÇAIS 5ème de </a:t>
            </a:r>
            <a:r>
              <a:rPr lang="en-US" dirty="0" err="1"/>
              <a:t>l’école</a:t>
            </a:r>
            <a:r>
              <a:rPr lang="en-US" dirty="0"/>
              <a:t> </a:t>
            </a:r>
            <a:r>
              <a:rPr lang="en-US" dirty="0" err="1"/>
              <a:t>primaire</a:t>
            </a:r>
            <a:endParaRPr lang="el-GR" dirty="0"/>
          </a:p>
        </p:txBody>
      </p:sp>
      <p:pic>
        <p:nvPicPr>
          <p:cNvPr id="5" name="Θέση περιεχομένου 4" descr="Εικόνα που περιέχει υπαίθριος, γεμισμένος, κτίριο, πολλ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2775B8C0-632B-49A0-8D4D-B845FD76AF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27" y="2056297"/>
            <a:ext cx="7215673" cy="480170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15930C7-09E9-4CA5-924D-13EF975A2DC3}"/>
              </a:ext>
            </a:extLst>
          </p:cNvPr>
          <p:cNvSpPr txBox="1"/>
          <p:nvPr/>
        </p:nvSpPr>
        <p:spPr>
          <a:xfrm>
            <a:off x="5486400" y="7524750"/>
            <a:ext cx="756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Enseignante</a:t>
            </a:r>
            <a:r>
              <a:rPr lang="en-US" sz="2400" b="1" dirty="0"/>
              <a:t>  SKOUROGIANNI ZACHAROULA</a:t>
            </a:r>
            <a:endParaRPr lang="el-GR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7F4898F-CF3C-4FB0-9513-637EB91B7E38}"/>
              </a:ext>
            </a:extLst>
          </p:cNvPr>
          <p:cNvSpPr txBox="1"/>
          <p:nvPr/>
        </p:nvSpPr>
        <p:spPr>
          <a:xfrm>
            <a:off x="9201635" y="2888218"/>
            <a:ext cx="2733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Première </a:t>
            </a:r>
            <a:r>
              <a:rPr lang="en-US" sz="2800" b="1" dirty="0" err="1"/>
              <a:t>unité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80701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EA29149-CFAC-448B-A300-F60B0B1F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91492"/>
            <a:ext cx="8911687" cy="733923"/>
          </a:xfrm>
        </p:spPr>
        <p:txBody>
          <a:bodyPr/>
          <a:lstStyle/>
          <a:p>
            <a:r>
              <a:rPr lang="en-US" b="1" dirty="0"/>
              <a:t>               Salutations-</a:t>
            </a:r>
            <a:r>
              <a:rPr lang="el-GR" b="1" dirty="0"/>
              <a:t>χαιρετισμοί</a:t>
            </a:r>
          </a:p>
        </p:txBody>
      </p:sp>
      <p:pic>
        <p:nvPicPr>
          <p:cNvPr id="9" name="Θέση περιεχομένου 8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6BFD27B2-DB5A-47BB-B07F-C5B18F2B5B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052" y="1337161"/>
            <a:ext cx="7962700" cy="5129347"/>
          </a:xfrm>
        </p:spPr>
      </p:pic>
    </p:spTree>
    <p:extLst>
      <p:ext uri="{BB962C8B-B14F-4D97-AF65-F5344CB8AC3E}">
        <p14:creationId xmlns:p14="http://schemas.microsoft.com/office/powerpoint/2010/main" val="192092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9B0FA68-8E3E-473A-A3E5-5F387B28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Activité</a:t>
            </a:r>
            <a:r>
              <a:rPr lang="en-US" sz="2400" dirty="0"/>
              <a:t> 1.   </a:t>
            </a:r>
            <a:r>
              <a:rPr lang="en-US" sz="2400" dirty="0" err="1"/>
              <a:t>Associez</a:t>
            </a:r>
            <a:r>
              <a:rPr lang="el-GR" sz="2400" dirty="0"/>
              <a:t> </a:t>
            </a:r>
            <a:r>
              <a:rPr lang="en-US" sz="2400" dirty="0" err="1"/>
              <a:t>comme</a:t>
            </a:r>
            <a:r>
              <a:rPr lang="en-US" sz="2400" dirty="0"/>
              <a:t> dans </a:t>
            </a:r>
            <a:r>
              <a:rPr lang="en-US" sz="2400" dirty="0" err="1"/>
              <a:t>l’exemple</a:t>
            </a:r>
            <a:r>
              <a:rPr lang="en-US" sz="2400" dirty="0"/>
              <a:t> !              </a:t>
            </a:r>
            <a:r>
              <a:rPr lang="el-GR" sz="2400" dirty="0"/>
              <a:t>                       </a:t>
            </a:r>
            <a:r>
              <a:rPr lang="en-US" sz="2400" dirty="0"/>
              <a:t> </a:t>
            </a:r>
            <a:r>
              <a:rPr lang="el-GR" sz="2400" dirty="0"/>
              <a:t>Να αντιστοιχίσετε πρόσωπο με χαιρετισμό! </a:t>
            </a:r>
            <a:r>
              <a:rPr lang="en-US" sz="2400" dirty="0"/>
              <a:t>(</a:t>
            </a:r>
            <a:r>
              <a:rPr lang="el-GR" sz="2400" dirty="0"/>
              <a:t>όπως στο παράδειγμα)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D50C593-D676-437F-8E70-8019E316C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21847"/>
            <a:ext cx="8915400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1.Au revoir!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b</a:t>
            </a:r>
          </a:p>
          <a:p>
            <a:pPr marL="0" indent="0">
              <a:buNone/>
            </a:pPr>
            <a:r>
              <a:rPr lang="en-US" dirty="0"/>
              <a:t> 2. Bonsoir!                                                                                    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Coucou</a:t>
            </a:r>
            <a:r>
              <a:rPr lang="en-US" dirty="0"/>
              <a:t>!                                                           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Bonjour madame!</a:t>
            </a:r>
            <a:r>
              <a:rPr lang="el-GR" dirty="0"/>
              <a:t>              α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Salut!                                                                                          d</a:t>
            </a: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0C082FC-C551-4973-931E-641F1A6BA0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972" y="1821712"/>
            <a:ext cx="704850" cy="1438275"/>
          </a:xfrm>
          <a:prstGeom prst="rect">
            <a:avLst/>
          </a:prstGeom>
        </p:spPr>
      </p:pic>
      <p:pic>
        <p:nvPicPr>
          <p:cNvPr id="7" name="Εικόνα 6" descr="Εικόνα που περιέχει κούκλα, παιχνίδι, σχεδίαση, άτομ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D54B6CB2-46BC-44C4-ABF4-DE61840DB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122" y="4374983"/>
            <a:ext cx="981075" cy="1352550"/>
          </a:xfrm>
          <a:prstGeom prst="rect">
            <a:avLst/>
          </a:prstGeom>
        </p:spPr>
      </p:pic>
      <p:pic>
        <p:nvPicPr>
          <p:cNvPr id="9" name="Εικόνα 8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7D1D26B-31B2-49EE-90BB-2D38E2756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78" y="3022944"/>
            <a:ext cx="762000" cy="1438275"/>
          </a:xfrm>
          <a:prstGeom prst="rect">
            <a:avLst/>
          </a:prstGeom>
        </p:spPr>
      </p:pic>
      <p:pic>
        <p:nvPicPr>
          <p:cNvPr id="11" name="Εικόνα 10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4D321D8-AD3B-4AA5-B236-C9AFEFA3E0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60" y="1948533"/>
            <a:ext cx="1419225" cy="1876425"/>
          </a:xfrm>
          <a:prstGeom prst="rect">
            <a:avLst/>
          </a:prstGeom>
        </p:spPr>
      </p:pic>
      <p:pic>
        <p:nvPicPr>
          <p:cNvPr id="13" name="Εικόνα 12" descr="Εικόνα που περιέχει κούκλα, παιχνίδι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774A92EC-D139-4114-984C-DC9F5B558D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972" y="4198770"/>
            <a:ext cx="752475" cy="1704975"/>
          </a:xfrm>
          <a:prstGeom prst="rect">
            <a:avLst/>
          </a:prstGeom>
        </p:spPr>
      </p:pic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xmlns="" id="{63F02FB1-8D6B-4477-BF1F-D06E4FCDC98B}"/>
              </a:ext>
            </a:extLst>
          </p:cNvPr>
          <p:cNvCxnSpPr/>
          <p:nvPr/>
        </p:nvCxnSpPr>
        <p:spPr>
          <a:xfrm>
            <a:off x="4276578" y="3742081"/>
            <a:ext cx="1589650" cy="719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61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277245C-EECD-4D12-8ADC-974D0F8E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209" y="609825"/>
            <a:ext cx="8691379" cy="1210767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 err="1"/>
              <a:t>Activité</a:t>
            </a:r>
            <a:r>
              <a:rPr lang="en-US" sz="2400" b="1" dirty="0"/>
              <a:t> </a:t>
            </a:r>
            <a:r>
              <a:rPr lang="el-GR" sz="2400" b="1" dirty="0"/>
              <a:t>3:    </a:t>
            </a:r>
            <a:r>
              <a:rPr lang="en-US" sz="2400" b="1" dirty="0" err="1"/>
              <a:t>Trouvez</a:t>
            </a:r>
            <a:r>
              <a:rPr lang="en-US" sz="2400" b="1" dirty="0"/>
              <a:t> la phrase!!</a:t>
            </a:r>
            <a:br>
              <a:rPr lang="en-US" sz="2400" b="1" dirty="0"/>
            </a:br>
            <a:r>
              <a:rPr lang="el-GR" sz="2400" b="1" dirty="0"/>
              <a:t>Βρείτε τη κρυμμένη φράση!!</a:t>
            </a:r>
            <a:r>
              <a:rPr lang="en-US" sz="2400" b="1" dirty="0"/>
              <a:t> </a:t>
            </a:r>
            <a:r>
              <a:rPr lang="el-GR" sz="2400" b="1" dirty="0"/>
              <a:t>Πρέπει να αντικαταστήσετε τα σχήματα με γράμματα</a:t>
            </a:r>
            <a:r>
              <a:rPr lang="el-GR" sz="2800" b="1" dirty="0"/>
              <a:t>!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FF944D4-3B4C-4868-A44A-CA5795E56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901" y="1962913"/>
            <a:ext cx="8915400" cy="3915397"/>
          </a:xfrm>
        </p:spPr>
        <p:txBody>
          <a:bodyPr/>
          <a:lstStyle/>
          <a:p>
            <a:r>
              <a:rPr lang="en-US" dirty="0"/>
              <a:t>b=                      </a:t>
            </a:r>
            <a:r>
              <a:rPr lang="en-US" dirty="0" err="1"/>
              <a:t>i</a:t>
            </a:r>
            <a:r>
              <a:rPr lang="en-US" dirty="0"/>
              <a:t>=                       m=                        o=                    s=</a:t>
            </a:r>
          </a:p>
          <a:p>
            <a:endParaRPr lang="en-US" dirty="0"/>
          </a:p>
          <a:p>
            <a:r>
              <a:rPr lang="en-US" dirty="0"/>
              <a:t>e=                      j=                         n=                          u=                   r</a:t>
            </a:r>
            <a:r>
              <a:rPr lang="el-GR" dirty="0"/>
              <a:t> </a:t>
            </a:r>
            <a:r>
              <a:rPr lang="en-US" dirty="0"/>
              <a:t>=</a:t>
            </a:r>
            <a:endParaRPr lang="el-GR" dirty="0"/>
          </a:p>
        </p:txBody>
      </p:sp>
      <p:pic>
        <p:nvPicPr>
          <p:cNvPr id="5" name="Γραφικό 4" descr="Έλατο">
            <a:extLst>
              <a:ext uri="{FF2B5EF4-FFF2-40B4-BE49-F238E27FC236}">
                <a16:creationId xmlns:a16="http://schemas.microsoft.com/office/drawing/2014/main" xmlns="" id="{FEDDE762-0F03-474C-A4D7-4DCE652998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02919" y="1826587"/>
            <a:ext cx="588471" cy="588471"/>
          </a:xfrm>
          <a:prstGeom prst="rect">
            <a:avLst/>
          </a:prstGeom>
        </p:spPr>
      </p:pic>
      <p:pic>
        <p:nvPicPr>
          <p:cNvPr id="7" name="Γραφικό 6" descr="Λουλούδι χωρίς μίσχο">
            <a:extLst>
              <a:ext uri="{FF2B5EF4-FFF2-40B4-BE49-F238E27FC236}">
                <a16:creationId xmlns:a16="http://schemas.microsoft.com/office/drawing/2014/main" xmlns="" id="{248D536B-C458-4472-B95F-E24488DDB1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807605" y="2656612"/>
            <a:ext cx="582205" cy="582205"/>
          </a:xfrm>
          <a:prstGeom prst="rect">
            <a:avLst/>
          </a:prstGeom>
        </p:spPr>
      </p:pic>
      <p:pic>
        <p:nvPicPr>
          <p:cNvPr id="9" name="Γραφικό 8" descr="Ελέφαντας">
            <a:extLst>
              <a:ext uri="{FF2B5EF4-FFF2-40B4-BE49-F238E27FC236}">
                <a16:creationId xmlns:a16="http://schemas.microsoft.com/office/drawing/2014/main" xmlns="" id="{A444B918-7735-43BB-B882-41CEDFBC5C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55377" y="2672149"/>
            <a:ext cx="588472" cy="588472"/>
          </a:xfrm>
          <a:prstGeom prst="rect">
            <a:avLst/>
          </a:prstGeom>
        </p:spPr>
      </p:pic>
      <p:pic>
        <p:nvPicPr>
          <p:cNvPr id="11" name="Γραφικό 10" descr="Κουνέλι">
            <a:extLst>
              <a:ext uri="{FF2B5EF4-FFF2-40B4-BE49-F238E27FC236}">
                <a16:creationId xmlns:a16="http://schemas.microsoft.com/office/drawing/2014/main" xmlns="" id="{D98299FF-FFF6-4382-A22E-C988BFC6EB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738498" y="1732170"/>
            <a:ext cx="720418" cy="720418"/>
          </a:xfrm>
          <a:prstGeom prst="rect">
            <a:avLst/>
          </a:prstGeom>
        </p:spPr>
      </p:pic>
      <p:pic>
        <p:nvPicPr>
          <p:cNvPr id="13" name="Γραφικό 12" descr="Πάντα">
            <a:extLst>
              <a:ext uri="{FF2B5EF4-FFF2-40B4-BE49-F238E27FC236}">
                <a16:creationId xmlns:a16="http://schemas.microsoft.com/office/drawing/2014/main" xmlns="" id="{F1486F63-4D1F-4C7A-890B-8069B05779E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055712" y="2540204"/>
            <a:ext cx="720417" cy="720417"/>
          </a:xfrm>
          <a:prstGeom prst="rect">
            <a:avLst/>
          </a:prstGeom>
        </p:spPr>
      </p:pic>
      <p:pic>
        <p:nvPicPr>
          <p:cNvPr id="15" name="Γραφικό 14" descr="Ομπρέλα">
            <a:extLst>
              <a:ext uri="{FF2B5EF4-FFF2-40B4-BE49-F238E27FC236}">
                <a16:creationId xmlns:a16="http://schemas.microsoft.com/office/drawing/2014/main" xmlns="" id="{44063191-1A2D-4953-8FCB-4D73C4437AD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916301" y="1864115"/>
            <a:ext cx="588473" cy="588473"/>
          </a:xfrm>
          <a:prstGeom prst="rect">
            <a:avLst/>
          </a:prstGeom>
        </p:spPr>
      </p:pic>
      <p:pic>
        <p:nvPicPr>
          <p:cNvPr id="17" name="Γραφικό 16" descr="Αερόστατο">
            <a:extLst>
              <a:ext uri="{FF2B5EF4-FFF2-40B4-BE49-F238E27FC236}">
                <a16:creationId xmlns:a16="http://schemas.microsoft.com/office/drawing/2014/main" xmlns="" id="{E40E42F2-DF1A-4826-9B67-2625620C8C8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8669417" y="2584296"/>
            <a:ext cx="518529" cy="518529"/>
          </a:xfrm>
          <a:prstGeom prst="rect">
            <a:avLst/>
          </a:prstGeom>
        </p:spPr>
      </p:pic>
      <p:pic>
        <p:nvPicPr>
          <p:cNvPr id="19" name="Γραφικό 18" descr="Πύραυλος">
            <a:extLst>
              <a:ext uri="{FF2B5EF4-FFF2-40B4-BE49-F238E27FC236}">
                <a16:creationId xmlns:a16="http://schemas.microsoft.com/office/drawing/2014/main" xmlns="" id="{C0F7FF52-4BFB-4117-8600-1D332969B44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8587859" y="1884906"/>
            <a:ext cx="581620" cy="581620"/>
          </a:xfrm>
          <a:prstGeom prst="rect">
            <a:avLst/>
          </a:prstGeom>
        </p:spPr>
      </p:pic>
      <p:pic>
        <p:nvPicPr>
          <p:cNvPr id="21" name="Γραφικό 20" descr="Φεγγάρι">
            <a:extLst>
              <a:ext uri="{FF2B5EF4-FFF2-40B4-BE49-F238E27FC236}">
                <a16:creationId xmlns:a16="http://schemas.microsoft.com/office/drawing/2014/main" xmlns="" id="{39E7DD05-F652-4C85-930F-B18884BD8ED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9857682" y="1820593"/>
            <a:ext cx="582206" cy="582206"/>
          </a:xfrm>
          <a:prstGeom prst="rect">
            <a:avLst/>
          </a:prstGeom>
        </p:spPr>
      </p:pic>
      <p:pic>
        <p:nvPicPr>
          <p:cNvPr id="23" name="Γραφικό 22" descr="Παρουσιάζω">
            <a:extLst>
              <a:ext uri="{FF2B5EF4-FFF2-40B4-BE49-F238E27FC236}">
                <a16:creationId xmlns:a16="http://schemas.microsoft.com/office/drawing/2014/main" xmlns="" id="{2FFD2D13-5EEC-4EC6-9F69-44BA5B16343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10120139" y="2664178"/>
            <a:ext cx="582206" cy="582206"/>
          </a:xfrm>
          <a:prstGeom prst="rect">
            <a:avLst/>
          </a:prstGeom>
        </p:spPr>
      </p:pic>
      <p:pic>
        <p:nvPicPr>
          <p:cNvPr id="24" name="Εικόνα 23">
            <a:extLst>
              <a:ext uri="{FF2B5EF4-FFF2-40B4-BE49-F238E27FC236}">
                <a16:creationId xmlns:a16="http://schemas.microsoft.com/office/drawing/2014/main" xmlns="" id="{9B9485BF-F096-44FE-B65B-B331459C172A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058250" y="4472797"/>
            <a:ext cx="591363" cy="585267"/>
          </a:xfrm>
          <a:prstGeom prst="rect">
            <a:avLst/>
          </a:prstGeom>
        </p:spPr>
      </p:pic>
      <p:pic>
        <p:nvPicPr>
          <p:cNvPr id="25" name="Εικόνα 24">
            <a:extLst>
              <a:ext uri="{FF2B5EF4-FFF2-40B4-BE49-F238E27FC236}">
                <a16:creationId xmlns:a16="http://schemas.microsoft.com/office/drawing/2014/main" xmlns="" id="{FE5D3298-73EE-49B3-AF61-B887828268C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552792" y="4535701"/>
            <a:ext cx="579170" cy="585267"/>
          </a:xfrm>
          <a:prstGeom prst="rect">
            <a:avLst/>
          </a:prstGeom>
        </p:spPr>
      </p:pic>
      <p:pic>
        <p:nvPicPr>
          <p:cNvPr id="26" name="Εικόνα 25">
            <a:extLst>
              <a:ext uri="{FF2B5EF4-FFF2-40B4-BE49-F238E27FC236}">
                <a16:creationId xmlns:a16="http://schemas.microsoft.com/office/drawing/2014/main" xmlns="" id="{909820DD-325B-410A-993C-B0464835104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047334" y="4478894"/>
            <a:ext cx="579170" cy="579170"/>
          </a:xfrm>
          <a:prstGeom prst="rect">
            <a:avLst/>
          </a:prstGeom>
        </p:spPr>
      </p:pic>
      <p:pic>
        <p:nvPicPr>
          <p:cNvPr id="27" name="Εικόνα 26">
            <a:extLst>
              <a:ext uri="{FF2B5EF4-FFF2-40B4-BE49-F238E27FC236}">
                <a16:creationId xmlns:a16="http://schemas.microsoft.com/office/drawing/2014/main" xmlns="" id="{EC7BFF73-A7B4-413B-B31B-428FEC61EE2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553557" y="4405735"/>
            <a:ext cx="725487" cy="719390"/>
          </a:xfrm>
          <a:prstGeom prst="rect">
            <a:avLst/>
          </a:prstGeom>
        </p:spPr>
      </p:pic>
      <p:pic>
        <p:nvPicPr>
          <p:cNvPr id="28" name="Εικόνα 27">
            <a:extLst>
              <a:ext uri="{FF2B5EF4-FFF2-40B4-BE49-F238E27FC236}">
                <a16:creationId xmlns:a16="http://schemas.microsoft.com/office/drawing/2014/main" xmlns="" id="{2B8AB2F9-7C8A-4238-8C3A-470D7F52745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215189" y="4444420"/>
            <a:ext cx="579170" cy="585267"/>
          </a:xfrm>
          <a:prstGeom prst="rect">
            <a:avLst/>
          </a:prstGeom>
        </p:spPr>
      </p:pic>
      <p:pic>
        <p:nvPicPr>
          <p:cNvPr id="29" name="Εικόνα 28">
            <a:extLst>
              <a:ext uri="{FF2B5EF4-FFF2-40B4-BE49-F238E27FC236}">
                <a16:creationId xmlns:a16="http://schemas.microsoft.com/office/drawing/2014/main" xmlns="" id="{F7BC9E7F-3AD2-4347-9665-BAFD3DBBB6D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624687" y="4477950"/>
            <a:ext cx="518205" cy="518205"/>
          </a:xfrm>
          <a:prstGeom prst="rect">
            <a:avLst/>
          </a:prstGeom>
        </p:spPr>
      </p:pic>
      <p:pic>
        <p:nvPicPr>
          <p:cNvPr id="30" name="Εικόνα 29">
            <a:extLst>
              <a:ext uri="{FF2B5EF4-FFF2-40B4-BE49-F238E27FC236}">
                <a16:creationId xmlns:a16="http://schemas.microsoft.com/office/drawing/2014/main" xmlns="" id="{1AD49320-BFEE-43DB-9D80-3109731472D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940676" y="4346181"/>
            <a:ext cx="585267" cy="585267"/>
          </a:xfrm>
          <a:prstGeom prst="rect">
            <a:avLst/>
          </a:prstGeom>
        </p:spPr>
      </p:pic>
      <p:pic>
        <p:nvPicPr>
          <p:cNvPr id="31" name="Εικόνα 30">
            <a:extLst>
              <a:ext uri="{FF2B5EF4-FFF2-40B4-BE49-F238E27FC236}">
                <a16:creationId xmlns:a16="http://schemas.microsoft.com/office/drawing/2014/main" xmlns="" id="{195808C8-CC5E-4CF8-9425-1B0B1B644220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398979" y="4279119"/>
            <a:ext cx="725487" cy="719390"/>
          </a:xfrm>
          <a:prstGeom prst="rect">
            <a:avLst/>
          </a:prstGeom>
        </p:spPr>
      </p:pic>
      <p:pic>
        <p:nvPicPr>
          <p:cNvPr id="32" name="Εικόνα 31">
            <a:extLst>
              <a:ext uri="{FF2B5EF4-FFF2-40B4-BE49-F238E27FC236}">
                <a16:creationId xmlns:a16="http://schemas.microsoft.com/office/drawing/2014/main" xmlns="" id="{138F5DDE-7CB7-4B85-B4F3-AB35BB5A67C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908524" y="4356732"/>
            <a:ext cx="579170" cy="585267"/>
          </a:xfrm>
          <a:prstGeom prst="rect">
            <a:avLst/>
          </a:prstGeom>
        </p:spPr>
      </p:pic>
      <p:pic>
        <p:nvPicPr>
          <p:cNvPr id="33" name="Εικόνα 32">
            <a:extLst>
              <a:ext uri="{FF2B5EF4-FFF2-40B4-BE49-F238E27FC236}">
                <a16:creationId xmlns:a16="http://schemas.microsoft.com/office/drawing/2014/main" xmlns="" id="{48D5D3F0-9A25-4DD4-958A-D8200039F1D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292332" y="4332383"/>
            <a:ext cx="579170" cy="579170"/>
          </a:xfrm>
          <a:prstGeom prst="rect">
            <a:avLst/>
          </a:prstGeom>
        </p:spPr>
      </p:pic>
      <p:pic>
        <p:nvPicPr>
          <p:cNvPr id="34" name="Εικόνα 33">
            <a:extLst>
              <a:ext uri="{FF2B5EF4-FFF2-40B4-BE49-F238E27FC236}">
                <a16:creationId xmlns:a16="http://schemas.microsoft.com/office/drawing/2014/main" xmlns="" id="{A7731EB4-B77F-4B6D-9A61-8597DE363353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586035" y="4332383"/>
            <a:ext cx="585267" cy="579170"/>
          </a:xfrm>
          <a:prstGeom prst="rect">
            <a:avLst/>
          </a:prstGeom>
        </p:spPr>
      </p:pic>
      <p:pic>
        <p:nvPicPr>
          <p:cNvPr id="35" name="Εικόνα 34">
            <a:extLst>
              <a:ext uri="{FF2B5EF4-FFF2-40B4-BE49-F238E27FC236}">
                <a16:creationId xmlns:a16="http://schemas.microsoft.com/office/drawing/2014/main" xmlns="" id="{64941CC7-9D20-493A-AD9E-1D77BF954020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993958" y="4356732"/>
            <a:ext cx="591363" cy="585267"/>
          </a:xfrm>
          <a:prstGeom prst="rect">
            <a:avLst/>
          </a:prstGeom>
        </p:spPr>
      </p:pic>
      <p:pic>
        <p:nvPicPr>
          <p:cNvPr id="36" name="Εικόνα 35">
            <a:extLst>
              <a:ext uri="{FF2B5EF4-FFF2-40B4-BE49-F238E27FC236}">
                <a16:creationId xmlns:a16="http://schemas.microsoft.com/office/drawing/2014/main" xmlns="" id="{4DE31000-CC5C-4CA7-A092-5E7215CCEC8B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9496941" y="4385066"/>
            <a:ext cx="591363" cy="591363"/>
          </a:xfrm>
          <a:prstGeom prst="rect">
            <a:avLst/>
          </a:prstGeom>
        </p:spPr>
      </p:pic>
      <p:pic>
        <p:nvPicPr>
          <p:cNvPr id="37" name="Εικόνα 36">
            <a:extLst>
              <a:ext uri="{FF2B5EF4-FFF2-40B4-BE49-F238E27FC236}">
                <a16:creationId xmlns:a16="http://schemas.microsoft.com/office/drawing/2014/main" xmlns="" id="{4EEEC14A-9802-43A1-8798-33566D15A72B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950457" y="4362865"/>
            <a:ext cx="518205" cy="518205"/>
          </a:xfrm>
          <a:prstGeom prst="rect">
            <a:avLst/>
          </a:prstGeom>
        </p:spPr>
      </p:pic>
      <p:pic>
        <p:nvPicPr>
          <p:cNvPr id="38" name="Εικόνα 37">
            <a:extLst>
              <a:ext uri="{FF2B5EF4-FFF2-40B4-BE49-F238E27FC236}">
                <a16:creationId xmlns:a16="http://schemas.microsoft.com/office/drawing/2014/main" xmlns="" id="{267BA644-5110-4515-8400-ABF41337CDA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0298653" y="4252072"/>
            <a:ext cx="585267" cy="585267"/>
          </a:xfrm>
          <a:prstGeom prst="rect">
            <a:avLst/>
          </a:prstGeom>
        </p:spPr>
      </p:pic>
      <p:cxnSp>
        <p:nvCxnSpPr>
          <p:cNvPr id="40" name="Ευθεία γραμμή σύνδεσης 39">
            <a:extLst>
              <a:ext uri="{FF2B5EF4-FFF2-40B4-BE49-F238E27FC236}">
                <a16:creationId xmlns:a16="http://schemas.microsoft.com/office/drawing/2014/main" xmlns="" id="{B8EEA924-D71E-497E-8840-0D831D419031}"/>
              </a:ext>
            </a:extLst>
          </p:cNvPr>
          <p:cNvCxnSpPr>
            <a:cxnSpLocks/>
          </p:cNvCxnSpPr>
          <p:nvPr/>
        </p:nvCxnSpPr>
        <p:spPr>
          <a:xfrm flipV="1">
            <a:off x="3202919" y="5871295"/>
            <a:ext cx="3535579" cy="7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>
            <a:extLst>
              <a:ext uri="{FF2B5EF4-FFF2-40B4-BE49-F238E27FC236}">
                <a16:creationId xmlns:a16="http://schemas.microsoft.com/office/drawing/2014/main" xmlns="" id="{C6A14EDE-7A61-41AB-AE76-832DABF95858}"/>
              </a:ext>
            </a:extLst>
          </p:cNvPr>
          <p:cNvCxnSpPr>
            <a:cxnSpLocks/>
          </p:cNvCxnSpPr>
          <p:nvPr/>
        </p:nvCxnSpPr>
        <p:spPr>
          <a:xfrm flipV="1">
            <a:off x="7126338" y="5815998"/>
            <a:ext cx="3757582" cy="29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73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64389CF-AF0F-47F3-B766-3FEE2EEFB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 fontScale="90000"/>
          </a:bodyPr>
          <a:lstStyle/>
          <a:p>
            <a:r>
              <a:rPr lang="en-US" sz="3300" dirty="0" err="1">
                <a:solidFill>
                  <a:schemeClr val="tx2">
                    <a:lumMod val="75000"/>
                  </a:schemeClr>
                </a:solidFill>
              </a:rPr>
              <a:t>Activité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3300" dirty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</a:rPr>
              <a:t>Complétez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</a:rPr>
              <a:t> les dialogues!</a:t>
            </a:r>
            <a:br>
              <a:rPr lang="en-US" sz="3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3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Συμπληρώστε τους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διαλόγους!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(με τη σωστή λέξη από αυτές που σ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ς προτείνω και όπως στο </a:t>
            </a:r>
            <a:r>
              <a:rPr lang="el-GR" sz="2800" dirty="0" err="1">
                <a:solidFill>
                  <a:schemeClr val="tx2">
                    <a:lumMod val="75000"/>
                  </a:schemeClr>
                </a:solidFill>
              </a:rPr>
              <a:t>παραδειγμα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xmlns="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11">
            <a:extLst>
              <a:ext uri="{FF2B5EF4-FFF2-40B4-BE49-F238E27FC236}">
                <a16:creationId xmlns:a16="http://schemas.microsoft.com/office/drawing/2014/main" xmlns="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13">
            <a:extLst>
              <a:ext uri="{FF2B5EF4-FFF2-40B4-BE49-F238E27FC236}">
                <a16:creationId xmlns:a16="http://schemas.microsoft.com/office/drawing/2014/main" xmlns="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0" name="Θέση περιεχομένου 2">
            <a:extLst>
              <a:ext uri="{FF2B5EF4-FFF2-40B4-BE49-F238E27FC236}">
                <a16:creationId xmlns:a16="http://schemas.microsoft.com/office/drawing/2014/main" xmlns="" id="{651E7E56-AEDA-4BBC-88A3-8CD2E7A0D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_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B_o_n_j_o_u_r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_ Claire. 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salut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dirty="0">
                <a:solidFill>
                  <a:srgbClr val="FF0000"/>
                </a:solidFill>
              </a:rPr>
              <a:t>bonjour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/au revoir)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________ madame Leroy! 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salut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/bonjour/au revoir)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Comment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_______________? 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m’appelle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t’appelles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s’appelle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Je ______________ Nadia.                              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m’appelle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t’appelles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s’appelle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Comment _____________?(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t’appelles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Ça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 bien)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Ça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______________! 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très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bien/ Lena/ bonjour)</a:t>
            </a:r>
          </a:p>
        </p:txBody>
      </p:sp>
    </p:spTree>
    <p:extLst>
      <p:ext uri="{BB962C8B-B14F-4D97-AF65-F5344CB8AC3E}">
        <p14:creationId xmlns:p14="http://schemas.microsoft.com/office/powerpoint/2010/main" val="49519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FE08D8-CEA0-461E-870A-02CD15D9B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D9FF5CC-1C89-4E3A-947D-A0B1BDFDD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035" y="3008242"/>
            <a:ext cx="2454052" cy="94090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                   </a:t>
            </a:r>
            <a:r>
              <a:rPr lang="en-US" sz="3200" dirty="0" err="1">
                <a:solidFill>
                  <a:schemeClr val="bg1"/>
                </a:solidFill>
              </a:rPr>
              <a:t>Être</a:t>
            </a:r>
            <a:r>
              <a:rPr lang="en-US" sz="3200" dirty="0">
                <a:solidFill>
                  <a:schemeClr val="bg1"/>
                </a:solidFill>
              </a:rPr>
              <a:t> = </a:t>
            </a:r>
            <a:r>
              <a:rPr lang="el-GR" sz="3200" dirty="0">
                <a:solidFill>
                  <a:schemeClr val="bg1"/>
                </a:solidFill>
              </a:rPr>
              <a:t>είμαι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xmlns="" id="{2B982904-A46E-41DF-BA98-61E2300C7D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27018161-547E-48F7-A0D9-272C9EA5B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248ED2E9-394D-47BF-AC06-517F09E32D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938" y="842212"/>
            <a:ext cx="6797675" cy="481638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C5D7E2-E924-4760-A76E-C89DE366B670}"/>
              </a:ext>
            </a:extLst>
          </p:cNvPr>
          <p:cNvSpPr txBox="1"/>
          <p:nvPr/>
        </p:nvSpPr>
        <p:spPr>
          <a:xfrm>
            <a:off x="278296" y="331304"/>
            <a:ext cx="3419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Εντάξει το ξέρω πως η γραμματική δεν μας ξετρελαίνει αλλά την χρειαζόμαστε!!</a:t>
            </a:r>
            <a:r>
              <a:rPr lang="en-US" dirty="0"/>
              <a:t>!   </a:t>
            </a:r>
            <a:endParaRPr lang="el-GR" dirty="0"/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096651F-CCD2-487E-A5F4-16C7EB278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862" y="1389596"/>
            <a:ext cx="1443946" cy="1790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847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8BE09E3-FED6-41CB-945C-22519288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Activité</a:t>
            </a:r>
            <a:r>
              <a:rPr lang="en-US" dirty="0"/>
              <a:t> 5 : </a:t>
            </a:r>
            <a:r>
              <a:rPr lang="en-US" dirty="0" err="1"/>
              <a:t>Complétez</a:t>
            </a:r>
            <a:r>
              <a:rPr lang="en-US" dirty="0"/>
              <a:t>  avec le </a:t>
            </a:r>
            <a:r>
              <a:rPr lang="en-US" dirty="0" err="1"/>
              <a:t>sujet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   </a:t>
            </a:r>
            <a:r>
              <a:rPr lang="el-GR" dirty="0" err="1"/>
              <a:t>Συμπληρωστε</a:t>
            </a:r>
            <a:r>
              <a:rPr lang="el-GR" dirty="0"/>
              <a:t> με το υποκείμενο.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47D78FC-EA9D-4474-8DD4-C5BBAAC75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782956"/>
            <a:ext cx="8911687" cy="3128265"/>
          </a:xfrm>
        </p:spPr>
        <p:txBody>
          <a:bodyPr/>
          <a:lstStyle/>
          <a:p>
            <a:r>
              <a:rPr lang="el-GR" dirty="0"/>
              <a:t>1.__________________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franÇais</a:t>
            </a:r>
            <a:endParaRPr lang="en-US" dirty="0"/>
          </a:p>
          <a:p>
            <a:r>
              <a:rPr lang="en-US" dirty="0"/>
              <a:t>2.__________________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grec</a:t>
            </a:r>
            <a:r>
              <a:rPr lang="en-US" dirty="0"/>
              <a:t>.</a:t>
            </a:r>
          </a:p>
          <a:p>
            <a:r>
              <a:rPr lang="en-US" dirty="0"/>
              <a:t>3.__________________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  <a:p>
            <a:r>
              <a:rPr lang="en-US" dirty="0"/>
              <a:t>4.__________________es belle</a:t>
            </a:r>
          </a:p>
          <a:p>
            <a:r>
              <a:rPr lang="en-US" dirty="0"/>
              <a:t>5.__________________ </a:t>
            </a:r>
            <a:r>
              <a:rPr lang="en-US" dirty="0" err="1"/>
              <a:t>est</a:t>
            </a:r>
            <a:r>
              <a:rPr lang="en-US" dirty="0"/>
              <a:t> grecque.</a:t>
            </a:r>
          </a:p>
          <a:p>
            <a:r>
              <a:rPr lang="en-US" dirty="0"/>
              <a:t>6.__________________ </a:t>
            </a:r>
            <a:r>
              <a:rPr lang="en-US" dirty="0" err="1"/>
              <a:t>suis</a:t>
            </a:r>
            <a:r>
              <a:rPr lang="en-US" dirty="0"/>
              <a:t> ton </a:t>
            </a:r>
            <a:r>
              <a:rPr lang="en-US" dirty="0" err="1"/>
              <a:t>amie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339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ACDC460-2B1A-4ED5-9907-038CD5DA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jouer</a:t>
            </a:r>
            <a:r>
              <a:rPr lang="en-US" dirty="0"/>
              <a:t> un </a:t>
            </a:r>
            <a:r>
              <a:rPr lang="en-US" dirty="0" err="1"/>
              <a:t>peu</a:t>
            </a:r>
            <a:r>
              <a:rPr lang="en-US" dirty="0"/>
              <a:t> plus…</a:t>
            </a:r>
            <a:r>
              <a:rPr lang="el-GR" dirty="0"/>
              <a:t>Ας </a:t>
            </a:r>
            <a:r>
              <a:rPr lang="el-GR" dirty="0" err="1"/>
              <a:t>παιξουμε</a:t>
            </a:r>
            <a:r>
              <a:rPr lang="el-GR" dirty="0"/>
              <a:t> </a:t>
            </a:r>
            <a:r>
              <a:rPr lang="el-GR" dirty="0" err="1"/>
              <a:t>λιγο</a:t>
            </a:r>
            <a:r>
              <a:rPr lang="el-GR" dirty="0"/>
              <a:t> παραπάνω…!!!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407BE6B-04D0-4C35-A933-97D7B1BD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https://mes-exercices.weebly.com/1eta-epsilonnuomicrontauetataualpha.html</a:t>
            </a:r>
            <a:r>
              <a:rPr lang="el-GR" dirty="0"/>
              <a:t> Μπαίνετε στην ιστοσελίδα . Πηγαίνετε στο </a:t>
            </a:r>
            <a:r>
              <a:rPr lang="el-GR" dirty="0" err="1"/>
              <a:t>κουτακι</a:t>
            </a:r>
            <a:r>
              <a:rPr lang="el-GR" dirty="0"/>
              <a:t> </a:t>
            </a:r>
            <a:r>
              <a:rPr lang="en-US" dirty="0"/>
              <a:t> bonjour. </a:t>
            </a:r>
            <a:r>
              <a:rPr lang="el-GR" dirty="0" err="1"/>
              <a:t>Κλικάρετε</a:t>
            </a:r>
            <a:r>
              <a:rPr lang="el-GR" dirty="0"/>
              <a:t> και επιλέγετε τις απαντήσεις σας. Στο τέλος έχει </a:t>
            </a:r>
            <a:r>
              <a:rPr lang="el-GR" dirty="0" err="1"/>
              <a:t>αυτοδιόρθωση</a:t>
            </a:r>
            <a:r>
              <a:rPr lang="el-GR"/>
              <a:t>!!</a:t>
            </a:r>
          </a:p>
          <a:p>
            <a:pPr marL="0" indent="0">
              <a:buNone/>
            </a:pPr>
            <a:endParaRPr lang="el-GR" dirty="0"/>
          </a:p>
          <a:p>
            <a:pPr lvl="1"/>
            <a:r>
              <a:rPr lang="en-US" dirty="0">
                <a:hlinkClick r:id="rId3"/>
              </a:rPr>
              <a:t>https://apprendre.tv5monde.com/fr/exercices/a1-debutant/grammaire-le-verbe-etre-et-le-verbe-sappeler-au-present</a:t>
            </a:r>
            <a:r>
              <a:rPr lang="el-GR" dirty="0"/>
              <a:t>. Λίγο πιο δύσκολο…Από το γαλλικό κανάλι</a:t>
            </a:r>
            <a:r>
              <a:rPr lang="en-US" dirty="0"/>
              <a:t> TV5 </a:t>
            </a:r>
            <a:r>
              <a:rPr lang="el-GR" dirty="0"/>
              <a:t>για μαθητές γαλλικών . Πατάτε το </a:t>
            </a:r>
            <a:r>
              <a:rPr lang="en-US" dirty="0"/>
              <a:t>video </a:t>
            </a:r>
            <a:r>
              <a:rPr lang="el-GR" dirty="0"/>
              <a:t> και ακούτε . Δίπλα έχει τέσσερις ερωτήσεις κατανόησης. Ο κύριος λέει  τι κάνει σ ’αυτό το </a:t>
            </a:r>
            <a:r>
              <a:rPr lang="en-US" dirty="0"/>
              <a:t>video,</a:t>
            </a:r>
            <a:r>
              <a:rPr lang="el-GR" dirty="0"/>
              <a:t>πως τον λένε, από που είναι και τι δουλειά κάνει!!! Ακούστε το όσες φορές θέλετε. Στο τέλος έχει </a:t>
            </a:r>
            <a:r>
              <a:rPr lang="el-GR" dirty="0" err="1"/>
              <a:t>αυτοδιόρθωση</a:t>
            </a:r>
            <a:r>
              <a:rPr lang="el-GR" dirty="0"/>
              <a:t>!!!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6320947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180</TotalTime>
  <Words>295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Θρόισμα</vt:lpstr>
      <vt:lpstr>ΓΑΛΛΙΚΑ Ε ΄ ΔΗΜΟΤΙΚΟΥ  FRANÇAIS 5ème de l’école primaire</vt:lpstr>
      <vt:lpstr>               Salutations-χαιρετισμοί</vt:lpstr>
      <vt:lpstr>Activité 1.   Associez comme dans l’exemple !                                      Να αντιστοιχίσετε πρόσωπο με χαιρετισμό! (όπως στο παράδειγμα)</vt:lpstr>
      <vt:lpstr>Activité 3:    Trouvez la phrase!! Βρείτε τη κρυμμένη φράση!! Πρέπει να αντικαταστήσετε τα σχήματα με γράμματα!</vt:lpstr>
      <vt:lpstr>Activité 4: Complétez les dialogues!  Συμπληρώστε τους διαλόγους! (με τη σωστή λέξη από αυτές που σaς προτείνω και όπως στο παραδειγμα)</vt:lpstr>
      <vt:lpstr>                   Être = είμαι</vt:lpstr>
      <vt:lpstr>Activité 5 : Complétez  avec le sujet.                 Συμπληρωστε με το υποκείμενο.</vt:lpstr>
      <vt:lpstr>On va jouer un peu plus…Ας παιξουμε λιγο παραπάνω…!!!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 mes enfants!</dc:title>
  <dc:creator>user</dc:creator>
  <cp:lastModifiedBy>Aris Konstantatos</cp:lastModifiedBy>
  <cp:revision>28</cp:revision>
  <dcterms:created xsi:type="dcterms:W3CDTF">2020-03-25T16:47:39Z</dcterms:created>
  <dcterms:modified xsi:type="dcterms:W3CDTF">2020-03-27T21:30:38Z</dcterms:modified>
</cp:coreProperties>
</file>